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38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0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2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97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48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649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34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33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38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18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12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D1228-2CDC-42F2-8C6F-0486ABFF8BE9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EBB8-7B04-4A41-8AE1-49CC43E37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82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rNJOe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cap-01.dev.research.its.qmul.ac.uk/surveys/?s=dUsy22RWb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lse.ac.uk/impactofsocialsciences/2014/02/07/eric-impact-management-tool-for-academic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en-GB" dirty="0" smtClean="0"/>
              <a:t>Impact Activities LOG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/>
          <a:lstStyle/>
          <a:p>
            <a:r>
              <a:rPr lang="en-GB" dirty="0" smtClean="0"/>
              <a:t>View over some option for the capture of Impact activities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25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5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We have looked into six possibilities: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Google-type survey – Immediate and universal, serious issues with confidentiality and annoying ads;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RedCap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– All advantages of item 1.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on a system within QM with ITS support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Twiki</a:t>
            </a:r>
            <a:r>
              <a:rPr lang="en-GB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– Simple and with all features needed, however requires time and resources throughout;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Pub Lists – Not applicable for what is needed;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Bespoke website – Not manageable in a limited time frame and costly;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ERIC – Coventry University – Requires interaction and willingnes</a:t>
            </a:r>
            <a:r>
              <a:rPr lang="en-GB" dirty="0" smtClean="0"/>
              <a:t>s</a:t>
            </a:r>
            <a:r>
              <a:rPr lang="en-GB" dirty="0"/>
              <a:t> </a:t>
            </a:r>
            <a:r>
              <a:rPr lang="en-GB" dirty="0" smtClean="0"/>
              <a:t>within</a:t>
            </a:r>
            <a:r>
              <a:rPr lang="en-GB" dirty="0" smtClean="0"/>
              <a:t> CU;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5013176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Still to be defined: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Should it be accessible from outside QM staff? At what level?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Cooperation between other departments ?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06185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intended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A very simple and user-friendly survey-type website;</a:t>
            </a:r>
          </a:p>
          <a:p>
            <a:r>
              <a:rPr lang="en-GB" dirty="0" smtClean="0"/>
              <a:t>Academics should be able to log-in and insert:</a:t>
            </a:r>
          </a:p>
          <a:p>
            <a:pPr lvl="1"/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Name (ideally already there);</a:t>
            </a:r>
          </a:p>
          <a:p>
            <a:pPr lvl="1"/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Date of event, start to finish;</a:t>
            </a:r>
          </a:p>
          <a:p>
            <a:pPr lvl="1"/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Stakeholder group;</a:t>
            </a:r>
          </a:p>
          <a:p>
            <a:pPr lvl="1"/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Nature of activity;</a:t>
            </a:r>
          </a:p>
          <a:p>
            <a:pPr lvl="1"/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Supporting documents (in way of attachments or links);</a:t>
            </a:r>
          </a:p>
          <a:p>
            <a:r>
              <a:rPr lang="en-GB" dirty="0" smtClean="0"/>
              <a:t>All the entries need to be stored and compiled yearly;</a:t>
            </a:r>
          </a:p>
          <a:p>
            <a:r>
              <a:rPr lang="en-GB" dirty="0" smtClean="0"/>
              <a:t>Entries should be flagged as confidential, if necessary;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0202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Several possibilities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Google-type survey;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RedCap</a:t>
            </a:r>
            <a:r>
              <a:rPr lang="en-GB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Twiki</a:t>
            </a:r>
            <a:r>
              <a:rPr lang="en-GB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Pub Lists;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Bespoke website;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ERIC – Coventry University;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97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1. Google-type survey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201622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2800" dirty="0" err="1" smtClean="0"/>
              <a:t>GoogleDocs</a:t>
            </a:r>
            <a:r>
              <a:rPr lang="en-GB" sz="2800" dirty="0" smtClean="0"/>
              <a:t> does not allow attachments in the surveys, however there are third party applications connected to google that do – </a:t>
            </a:r>
            <a:r>
              <a:rPr lang="en-GB" sz="2800" u="sng" dirty="0" smtClean="0"/>
              <a:t>Form+</a:t>
            </a:r>
            <a:r>
              <a:rPr lang="en-GB" sz="2800" dirty="0" smtClean="0"/>
              <a:t>, requires a Google account (Gmail)</a:t>
            </a:r>
            <a:r>
              <a:rPr lang="en-GB" sz="2800" u="sng" dirty="0" smtClean="0"/>
              <a:t> </a:t>
            </a:r>
            <a:endParaRPr lang="en-GB" sz="2800" dirty="0" smtClean="0"/>
          </a:p>
          <a:p>
            <a:pPr marL="457200" lvl="1" indent="0" algn="ctr">
              <a:buNone/>
            </a:pPr>
            <a:r>
              <a:rPr lang="en-GB" sz="2400" dirty="0" smtClean="0"/>
              <a:t>Test form can be found here: </a:t>
            </a:r>
            <a:r>
              <a:rPr lang="en-GB" sz="2400" u="sng" dirty="0">
                <a:hlinkClick r:id="rId2"/>
              </a:rPr>
              <a:t>http://</a:t>
            </a:r>
            <a:r>
              <a:rPr lang="en-GB" sz="2400" u="sng" dirty="0" smtClean="0">
                <a:hlinkClick r:id="rId2"/>
              </a:rPr>
              <a:t>goo.gl/rNJOe4</a:t>
            </a:r>
            <a:r>
              <a:rPr lang="en-GB" sz="2400" u="sng" dirty="0" smtClean="0"/>
              <a:t>;</a:t>
            </a: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05593" y="3429000"/>
            <a:ext cx="42484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Advantages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/>
              <a:t>F</a:t>
            </a:r>
            <a:r>
              <a:rPr lang="en-GB" dirty="0" smtClean="0"/>
              <a:t>lexible, allows the manager to input any field necessary; 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Can be very simple and straightforward;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Provides a spreadsheet with all the entries – only if the form is not changed in the meantime;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Sends notifications whenever an entry is added;</a:t>
            </a:r>
            <a:endParaRPr lang="en-GB" dirty="0" smtClean="0"/>
          </a:p>
          <a:p>
            <a:pPr algn="just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84463" y="3429000"/>
            <a:ext cx="42484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>
                <a:solidFill>
                  <a:srgbClr val="FF0000"/>
                </a:solidFill>
              </a:rPr>
              <a:t>Disadvantages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No user login;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Does NOT guarantee confidentiality; 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User cannot go back and edit their entry, so it will be necessary to create a new form every time;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It shows ads (can be bypassed by buying the non-trial version,  £60/year);</a:t>
            </a:r>
          </a:p>
          <a:p>
            <a:pPr marL="0" lvl="2" algn="just"/>
            <a:endParaRPr lang="en-GB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42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2. </a:t>
            </a:r>
            <a:r>
              <a:rPr lang="en-GB" dirty="0" err="1" smtClean="0"/>
              <a:t>RedCap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59"/>
            <a:ext cx="8229600" cy="194421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2800" dirty="0" smtClean="0"/>
              <a:t>Based on </a:t>
            </a:r>
            <a:r>
              <a:rPr lang="en-GB" sz="2800" dirty="0" err="1" smtClean="0"/>
              <a:t>RedCap</a:t>
            </a:r>
            <a:r>
              <a:rPr lang="en-GB" sz="2800" dirty="0" smtClean="0"/>
              <a:t> Software, this application is maintained by the ITS at QM.</a:t>
            </a:r>
          </a:p>
          <a:p>
            <a:pPr marL="0" lvl="1" indent="0" algn="ctr">
              <a:buNone/>
            </a:pPr>
            <a:r>
              <a:rPr lang="en-GB" sz="2400" dirty="0" smtClean="0"/>
              <a:t>Contact person: Stephen Welburn </a:t>
            </a:r>
            <a:r>
              <a:rPr lang="en-GB" sz="2400" u="sng" dirty="0" smtClean="0">
                <a:solidFill>
                  <a:srgbClr val="0070C0"/>
                </a:solidFill>
              </a:rPr>
              <a:t>s.welburn@qmul.ac.uk</a:t>
            </a:r>
            <a:endParaRPr lang="en-GB" sz="2400" dirty="0" smtClean="0"/>
          </a:p>
          <a:p>
            <a:pPr marL="457200" lvl="1" indent="0" algn="ctr">
              <a:buNone/>
            </a:pPr>
            <a:r>
              <a:rPr lang="en-GB" sz="2400" dirty="0" smtClean="0"/>
              <a:t>Test form can be found here: </a:t>
            </a:r>
            <a:r>
              <a:rPr lang="en-GB" sz="2400" u="sng" dirty="0">
                <a:hlinkClick r:id="rId2"/>
              </a:rPr>
              <a:t>https://redcap-01.dev.research.its.qmul.ac.uk/surveys/?s=dUsy22RWbm</a:t>
            </a:r>
            <a:endParaRPr lang="en-GB" sz="2400" dirty="0"/>
          </a:p>
          <a:p>
            <a:pPr marL="457200" lvl="1" indent="0" algn="ctr">
              <a:buNone/>
            </a:pPr>
            <a:endParaRPr lang="en-GB" sz="2400" u="sng" dirty="0" smtClean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05593" y="3429000"/>
            <a:ext cx="42484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Advantages</a:t>
            </a:r>
            <a:endParaRPr lang="en-GB" dirty="0" smtClean="0"/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Immediate setup;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F</a:t>
            </a:r>
            <a:r>
              <a:rPr lang="en-GB" dirty="0" smtClean="0"/>
              <a:t>lexible, allows the manager to input any field necessary; 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Managers can edit entries;</a:t>
            </a:r>
            <a:endParaRPr lang="en-GB" dirty="0" smtClean="0"/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Can be simple and straightforward;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Does not have ads;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Maintained within ITS - QMUL;</a:t>
            </a:r>
          </a:p>
          <a:p>
            <a:pPr algn="just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84463" y="3429000"/>
            <a:ext cx="42484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>
                <a:solidFill>
                  <a:srgbClr val="FF0000"/>
                </a:solidFill>
              </a:rPr>
              <a:t>Disadvantages</a:t>
            </a:r>
            <a:endParaRPr lang="en-GB" dirty="0" smtClean="0">
              <a:solidFill>
                <a:srgbClr val="FF0000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User cannot go back and edit their entry, so it will be necessary to create a new form every time;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Interface on the manager’s side not straightforward;</a:t>
            </a:r>
          </a:p>
          <a:p>
            <a:pPr marL="0" lvl="2" algn="just"/>
            <a:endParaRPr lang="en-GB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 rot="19859019">
            <a:off x="164991" y="680844"/>
            <a:ext cx="1828129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Strong possibility</a:t>
            </a:r>
            <a:endParaRPr lang="en-GB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92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3. </a:t>
            </a:r>
            <a:r>
              <a:rPr lang="en-GB" dirty="0" err="1" smtClean="0"/>
              <a:t>Twiki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16561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/>
              <a:t>Simple Web application that allows to have a web page and edit it very easily. </a:t>
            </a:r>
          </a:p>
          <a:p>
            <a:pPr marL="457200" lvl="1" indent="0" algn="ctr">
              <a:buNone/>
            </a:pPr>
            <a:r>
              <a:rPr lang="en-GB" sz="2400" dirty="0" smtClean="0"/>
              <a:t>Contact person: Stephen Welburn </a:t>
            </a:r>
            <a:r>
              <a:rPr lang="en-GB" sz="2400" u="sng" dirty="0" smtClean="0">
                <a:solidFill>
                  <a:srgbClr val="0070C0"/>
                </a:solidFill>
              </a:rPr>
              <a:t>s.welburn@qmul.ac.uk</a:t>
            </a:r>
            <a:endParaRPr lang="en-GB" sz="2400" dirty="0"/>
          </a:p>
          <a:p>
            <a:pPr marL="457200" lvl="1" indent="0" algn="ctr">
              <a:buNone/>
            </a:pPr>
            <a:endParaRPr lang="en-GB" sz="2400" u="sng" dirty="0" smtClean="0"/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05592" y="3212976"/>
            <a:ext cx="4248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Advantages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Requires user log in;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F</a:t>
            </a:r>
            <a:r>
              <a:rPr lang="en-GB" dirty="0" smtClean="0"/>
              <a:t>lexible, allows the user to input any field necessary; 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Each entry is confidential;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User would be able to edit their entry and add as much info necessary;</a:t>
            </a:r>
            <a:endParaRPr lang="en-GB" dirty="0" smtClean="0"/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A summary table can be viewed by manager;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IT services would help maintain it;</a:t>
            </a:r>
            <a:endParaRPr lang="en-GB" dirty="0" smtClean="0"/>
          </a:p>
          <a:p>
            <a:pPr marL="0" lvl="2" algn="just"/>
            <a:endParaRPr lang="en-GB" dirty="0" smtClean="0"/>
          </a:p>
          <a:p>
            <a:pPr algn="just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50213" y="3212976"/>
            <a:ext cx="42484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>
                <a:solidFill>
                  <a:srgbClr val="FF0000"/>
                </a:solidFill>
              </a:rPr>
              <a:t>Disadvantages</a:t>
            </a:r>
            <a:endParaRPr lang="en-GB" dirty="0">
              <a:solidFill>
                <a:srgbClr val="FF0000"/>
              </a:solidFill>
            </a:endParaRPr>
          </a:p>
          <a:p>
            <a:pPr marL="0" lvl="2" algn="just"/>
            <a:endParaRPr lang="en-GB" dirty="0" smtClean="0">
              <a:solidFill>
                <a:srgbClr val="FF0000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Not as simple to enter data;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Requires time and resources setting up;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The summary table is not download-able, </a:t>
            </a:r>
            <a:r>
              <a:rPr lang="en-GB" dirty="0" smtClean="0"/>
              <a:t>however it’s easy to copy and paste into a spreadsheet</a:t>
            </a:r>
            <a:r>
              <a:rPr lang="en-GB" dirty="0" smtClean="0">
                <a:solidFill>
                  <a:srgbClr val="FF0000"/>
                </a:solidFill>
              </a:rPr>
              <a:t>;</a:t>
            </a:r>
          </a:p>
          <a:p>
            <a:pPr algn="just"/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 rot="19859019">
            <a:off x="180434" y="680845"/>
            <a:ext cx="1828129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Strong possibility</a:t>
            </a:r>
            <a:endParaRPr lang="en-GB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78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4. Pub Lists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2016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/>
              <a:t>Based on the </a:t>
            </a:r>
            <a:r>
              <a:rPr lang="en-GB" sz="2800" dirty="0" err="1" smtClean="0"/>
              <a:t>Symplectic</a:t>
            </a:r>
            <a:r>
              <a:rPr lang="en-GB" sz="2800" dirty="0" smtClean="0"/>
              <a:t> Elements software, maintained by the QMUL Library, academics use it to log their articles;</a:t>
            </a:r>
          </a:p>
          <a:p>
            <a:pPr marL="457200" lvl="1" indent="0" algn="ctr">
              <a:buNone/>
            </a:pPr>
            <a:r>
              <a:rPr lang="en-GB" sz="2400" dirty="0" smtClean="0"/>
              <a:t>Contact person: Sarah Molloy </a:t>
            </a:r>
            <a:r>
              <a:rPr lang="en-GB" sz="2400" u="sng" dirty="0" smtClean="0">
                <a:solidFill>
                  <a:srgbClr val="0070C0"/>
                </a:solidFill>
              </a:rPr>
              <a:t>s.h.molloy@qmul.ac.uk</a:t>
            </a: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05593" y="3429000"/>
            <a:ext cx="42484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Advantages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Requires user log in;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Within a global QM system, would have support; 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User would be able to edit their entry</a:t>
            </a:r>
            <a:r>
              <a:rPr lang="en-GB" dirty="0" smtClean="0"/>
              <a:t>;</a:t>
            </a:r>
          </a:p>
          <a:p>
            <a:pPr algn="just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684463" y="3429000"/>
            <a:ext cx="42484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>
                <a:solidFill>
                  <a:srgbClr val="FF0000"/>
                </a:solidFill>
              </a:rPr>
              <a:t>Disadvantages</a:t>
            </a:r>
            <a:endParaRPr lang="en-GB" dirty="0" smtClean="0">
              <a:solidFill>
                <a:srgbClr val="FF0000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Does not allow uploads;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The required module for creating a form is on the process of being implemented;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Documents would not be confidential;</a:t>
            </a:r>
          </a:p>
          <a:p>
            <a:pPr marL="0" lvl="2" algn="just"/>
            <a:endParaRPr lang="en-GB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072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/>
              <a:t>5</a:t>
            </a:r>
            <a:r>
              <a:rPr lang="en-GB" dirty="0" smtClean="0"/>
              <a:t>. Bespoke Website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15841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/>
              <a:t>A Website could be created and annexed to the SPIR main webpage;</a:t>
            </a:r>
          </a:p>
          <a:p>
            <a:pPr marL="457200" lvl="1" indent="0" algn="ctr">
              <a:buNone/>
            </a:pPr>
            <a:r>
              <a:rPr lang="en-GB" sz="2400" dirty="0" smtClean="0"/>
              <a:t>Either by hiring a Web designer or engaging the IT services</a:t>
            </a:r>
            <a:endParaRPr lang="en-GB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05593" y="3429000"/>
            <a:ext cx="4248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Advantages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/>
              <a:t>W</a:t>
            </a:r>
            <a:r>
              <a:rPr lang="en-GB" dirty="0" smtClean="0"/>
              <a:t>ould have all the wanted features to the SPIR’s demands;</a:t>
            </a:r>
          </a:p>
          <a:p>
            <a:pPr marL="0" lvl="2" algn="just"/>
            <a:endParaRPr lang="en-GB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684463" y="3429000"/>
            <a:ext cx="42484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>
                <a:solidFill>
                  <a:srgbClr val="FF0000"/>
                </a:solidFill>
              </a:rPr>
              <a:t>Disadvantages</a:t>
            </a:r>
            <a:endParaRPr lang="en-GB" dirty="0" smtClean="0">
              <a:solidFill>
                <a:srgbClr val="FF0000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Requires high level programming and maintenance by IT services or a Web designer;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Could be costly;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Not immediate: would require one month minimum to setup;</a:t>
            </a:r>
          </a:p>
          <a:p>
            <a:pPr marL="0" lvl="2" algn="just"/>
            <a:endParaRPr lang="en-GB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046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6. ERIC – Coventry University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15841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2800" dirty="0" smtClean="0"/>
              <a:t>Coventry University have created a pilot impact capture system, article can be found here: </a:t>
            </a:r>
            <a:r>
              <a:rPr lang="en-GB" sz="2800" dirty="0"/>
              <a:t>: </a:t>
            </a:r>
            <a:r>
              <a:rPr lang="en-GB" sz="2800" u="sng" dirty="0">
                <a:hlinkClick r:id="rId2"/>
              </a:rPr>
              <a:t>http://blogs.lse.ac.uk/impactofsocialsciences/2014/02/07/eric-impact-management-tool-for-academics/</a:t>
            </a:r>
            <a:endParaRPr lang="en-GB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05593" y="3429000"/>
            <a:ext cx="4248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/>
              <a:t>Advantages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/>
              <a:t>The description seems to meet all QM purposes;</a:t>
            </a:r>
          </a:p>
          <a:p>
            <a:pPr marL="0" lvl="2" algn="just"/>
            <a:endParaRPr lang="en-GB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684463" y="3429000"/>
            <a:ext cx="42484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 smtClean="0">
                <a:solidFill>
                  <a:srgbClr val="FF0000"/>
                </a:solidFill>
              </a:rPr>
              <a:t>Disadvantages</a:t>
            </a:r>
            <a:endParaRPr lang="en-GB" dirty="0" smtClean="0">
              <a:solidFill>
                <a:srgbClr val="FF0000"/>
              </a:solidFill>
            </a:endParaRP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May not be available for implementation within QM;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Seems too specific for CU’s needs;</a:t>
            </a:r>
          </a:p>
          <a:p>
            <a:pPr marL="0" lvl="2" algn="just"/>
            <a:endParaRPr lang="en-GB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40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784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Impact Activities LOG</vt:lpstr>
      <vt:lpstr>What is intended</vt:lpstr>
      <vt:lpstr>Several possibilities</vt:lpstr>
      <vt:lpstr>1. Google-type survey</vt:lpstr>
      <vt:lpstr>2. RedCap</vt:lpstr>
      <vt:lpstr>3. Twiki</vt:lpstr>
      <vt:lpstr>4. Pub Lists</vt:lpstr>
      <vt:lpstr>5. Bespoke Website</vt:lpstr>
      <vt:lpstr>6. ERIC – Coventry University</vt:lpstr>
      <vt:lpstr>Conclusions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Activities LOG</dc:title>
  <dc:creator>tpw235</dc:creator>
  <cp:lastModifiedBy>tpw235</cp:lastModifiedBy>
  <cp:revision>20</cp:revision>
  <dcterms:created xsi:type="dcterms:W3CDTF">2014-05-15T08:56:36Z</dcterms:created>
  <dcterms:modified xsi:type="dcterms:W3CDTF">2014-05-15T14:43:12Z</dcterms:modified>
</cp:coreProperties>
</file>